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000"/>
    <a:srgbClr val="66CCFF"/>
    <a:srgbClr val="00FFFF"/>
    <a:srgbClr val="FFFF66"/>
    <a:srgbClr val="1FA4CD"/>
    <a:srgbClr val="1E93CE"/>
    <a:srgbClr val="2086CC"/>
    <a:srgbClr val="032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2" autoAdjust="0"/>
  </p:normalViewPr>
  <p:slideViewPr>
    <p:cSldViewPr>
      <p:cViewPr>
        <p:scale>
          <a:sx n="100" d="100"/>
          <a:sy n="100" d="100"/>
        </p:scale>
        <p:origin x="-2808" y="3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867" cy="5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780" y="0"/>
            <a:ext cx="3075867" cy="5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19860"/>
            <a:ext cx="3075867" cy="5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780" y="9719860"/>
            <a:ext cx="3075867" cy="5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828737-E58F-49CA-B13C-48E284B4047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117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5867" cy="511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780" y="0"/>
            <a:ext cx="3075867" cy="511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6DECC-57C3-435B-9212-D678EB2202F2}" type="datetimeFigureOut">
              <a:rPr lang="it-IT" smtClean="0"/>
              <a:pPr/>
              <a:t>13/06/2014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5888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435" y="4861566"/>
            <a:ext cx="5680431" cy="4605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494"/>
            <a:ext cx="3075867" cy="511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780" y="9721494"/>
            <a:ext cx="3075867" cy="511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7026F-9478-420E-8B9B-6371BBF23224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34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7026F-9478-420E-8B9B-6371BBF2322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5BC9C-28F8-4134-87EF-0D107797F81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86807-24DD-4A8B-8395-7E9C9656AD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CD969-30F0-4229-9C2B-3B01AC45049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8CD86-27C7-4972-B907-884189D1BF0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BB41C-19C9-4EBB-8D77-34AD4E6304A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C1558-DACF-4C0F-B4D2-19E3D1C808C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DB220-63AF-4CA6-A40A-2098C9EC834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D931E-A7F5-4E9E-A4D2-508D223C709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4E5B-E827-4C37-8B66-312F298D1AD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B6CF3-0B39-47B4-A5A3-7EAECB30A5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F5F10-241F-48AC-909C-37AD1FC73CD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545CF8-3321-462E-9062-1202EE7EC28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WordArt 37"/>
          <p:cNvSpPr>
            <a:spLocks noChangeArrowheads="1" noChangeShapeType="1" noTextEdit="1"/>
          </p:cNvSpPr>
          <p:nvPr/>
        </p:nvSpPr>
        <p:spPr bwMode="auto">
          <a:xfrm>
            <a:off x="692696" y="1280592"/>
            <a:ext cx="5616624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4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32BF3">
                        <a:gamma/>
                        <a:shade val="46275"/>
                        <a:invGamma/>
                      </a:srgbClr>
                    </a:gs>
                    <a:gs pos="100000">
                      <a:srgbClr val="032BF3"/>
                    </a:gs>
                  </a:gsLst>
                  <a:lin ang="0" scaled="1"/>
                </a:gradFill>
                <a:effectLst>
                  <a:outerShdw dist="107763" dir="8100000" algn="ctr" rotWithShape="0">
                    <a:srgbClr val="868686">
                      <a:alpha val="50000"/>
                    </a:srgbClr>
                  </a:outerShdw>
                </a:effectLst>
                <a:latin typeface="Lucida Sans Unicode"/>
                <a:cs typeface="Lucida Sans Unicode"/>
              </a:rPr>
              <a:t>           </a:t>
            </a:r>
            <a:r>
              <a:rPr lang="en-US" sz="2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107763" dir="8100000" algn="ctr" rotWithShape="0">
                    <a:srgbClr val="868686">
                      <a:alpha val="50000"/>
                    </a:srgbClr>
                  </a:outerShdw>
                </a:effectLst>
                <a:latin typeface="Lucida Sans Unicode"/>
                <a:cs typeface="Lucida Sans Unicode"/>
              </a:rPr>
              <a:t>ACEE</a:t>
            </a:r>
            <a:r>
              <a:rPr lang="en-US" sz="24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32BF3">
                        <a:gamma/>
                        <a:shade val="46275"/>
                        <a:invGamma/>
                      </a:srgbClr>
                    </a:gs>
                    <a:gs pos="100000">
                      <a:srgbClr val="032BF3"/>
                    </a:gs>
                  </a:gsLst>
                  <a:lin ang="0" scaled="1"/>
                </a:gradFill>
                <a:effectLst>
                  <a:outerShdw dist="107763" dir="8100000" algn="ctr" rotWithShape="0">
                    <a:srgbClr val="868686">
                      <a:alpha val="50000"/>
                    </a:srgbClr>
                  </a:outerShdw>
                </a:effectLst>
                <a:latin typeface="Lucida Sans Unicode"/>
                <a:cs typeface="Lucida Sans Unicode"/>
              </a:rPr>
              <a:t>: </a:t>
            </a:r>
            <a:r>
              <a:rPr lang="en-US" sz="2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107763" dir="8100000" algn="ctr" rotWithShape="0">
                    <a:srgbClr val="868686">
                      <a:alpha val="50000"/>
                    </a:srgbClr>
                  </a:outerShdw>
                </a:effectLst>
                <a:latin typeface="Lucida Sans Unicode"/>
                <a:cs typeface="Lucida Sans Unicode"/>
              </a:rPr>
              <a:t>Advanced Course </a:t>
            </a:r>
            <a:endParaRPr lang="en-US" sz="2400" b="1" kern="10" dirty="0">
              <a:ln w="9525">
                <a:noFill/>
                <a:round/>
                <a:headEnd/>
                <a:tailEnd/>
              </a:ln>
              <a:solidFill>
                <a:srgbClr val="0070C0"/>
              </a:solidFill>
              <a:effectLst>
                <a:outerShdw dist="107763" dir="8100000" algn="ctr" rotWithShape="0">
                  <a:srgbClr val="868686">
                    <a:alpha val="50000"/>
                  </a:srgbClr>
                </a:outerShdw>
              </a:effectLst>
              <a:latin typeface="Lucida Sans Unicode"/>
              <a:cs typeface="Lucida Sans Unicode"/>
            </a:endParaRPr>
          </a:p>
          <a:p>
            <a:r>
              <a:rPr lang="en-US" sz="2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107763" dir="8100000" algn="ctr" rotWithShape="0">
                    <a:srgbClr val="868686">
                      <a:alpha val="50000"/>
                    </a:srgbClr>
                  </a:outerShdw>
                </a:effectLst>
                <a:latin typeface="Lucida Sans Unicode"/>
                <a:cs typeface="Lucida Sans Unicode"/>
              </a:rPr>
              <a:t>on Ecology Engineering</a:t>
            </a:r>
            <a:endParaRPr lang="it-IT" sz="2400" b="1" kern="10" dirty="0">
              <a:ln w="9525">
                <a:noFill/>
                <a:round/>
                <a:headEnd/>
                <a:tailEnd/>
              </a:ln>
              <a:solidFill>
                <a:srgbClr val="0070C0"/>
              </a:solidFill>
              <a:effectLst>
                <a:outerShdw dist="107763" dir="8100000" algn="ctr" rotWithShape="0">
                  <a:srgbClr val="868686">
                    <a:alpha val="50000"/>
                  </a:srgbClr>
                </a:outerShdw>
              </a:effectLst>
              <a:latin typeface="Lucida Sans Unicode"/>
              <a:cs typeface="Lucida Sans Unicode"/>
            </a:endParaRPr>
          </a:p>
        </p:txBody>
      </p:sp>
      <p:sp>
        <p:nvSpPr>
          <p:cNvPr id="2092" name="Text Box 44"/>
          <p:cNvSpPr txBox="1">
            <a:spLocks noChangeArrowheads="1"/>
          </p:cNvSpPr>
          <p:nvPr/>
        </p:nvSpPr>
        <p:spPr bwMode="auto">
          <a:xfrm>
            <a:off x="115888" y="3008313"/>
            <a:ext cx="352913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en-GB" sz="1000" b="1" dirty="0" smtClean="0">
                <a:latin typeface="Lucida Sans Unicode" pitchFamily="34" charset="0"/>
              </a:rPr>
              <a:t>The course will </a:t>
            </a:r>
            <a:r>
              <a:rPr lang="en-GB" sz="1000" b="1" dirty="0">
                <a:latin typeface="Lucida Sans Unicode" pitchFamily="34" charset="0"/>
              </a:rPr>
              <a:t>be held in </a:t>
            </a:r>
            <a:r>
              <a:rPr lang="en-GB" sz="1000" b="1" dirty="0" smtClean="0">
                <a:latin typeface="Lucida Sans Unicode" pitchFamily="34" charset="0"/>
              </a:rPr>
              <a:t>Baku  </a:t>
            </a:r>
            <a:r>
              <a:rPr lang="en-GB" sz="1000" b="1" dirty="0">
                <a:latin typeface="Lucida Sans Unicode" pitchFamily="34" charset="0"/>
              </a:rPr>
              <a:t>at the </a:t>
            </a:r>
            <a:r>
              <a:rPr lang="en-GB" sz="1000" b="1" dirty="0" smtClean="0">
                <a:latin typeface="Lucida Sans Unicode" pitchFamily="34" charset="0"/>
              </a:rPr>
              <a:t>Baku State University. The teachers will come from the BSU, </a:t>
            </a:r>
            <a:r>
              <a:rPr lang="en-GB" sz="1000" b="1" dirty="0" err="1" smtClean="0">
                <a:latin typeface="Lucida Sans Unicode" pitchFamily="34" charset="0"/>
              </a:rPr>
              <a:t>AzUAC</a:t>
            </a:r>
            <a:r>
              <a:rPr lang="en-GB" sz="1000" b="1" dirty="0" smtClean="0">
                <a:latin typeface="Lucida Sans Unicode" pitchFamily="34" charset="0"/>
              </a:rPr>
              <a:t>, </a:t>
            </a:r>
            <a:r>
              <a:rPr lang="en-GB" sz="1000" b="1" dirty="0" err="1" smtClean="0">
                <a:latin typeface="Lucida Sans Unicode" pitchFamily="34" charset="0"/>
              </a:rPr>
              <a:t>QafQaz</a:t>
            </a:r>
            <a:r>
              <a:rPr lang="en-GB" sz="1000" b="1" dirty="0" smtClean="0">
                <a:latin typeface="Lucida Sans Unicode" pitchFamily="34" charset="0"/>
              </a:rPr>
              <a:t>  universities, </a:t>
            </a:r>
            <a:r>
              <a:rPr lang="en-GB" sz="1000" b="1" dirty="0" err="1" smtClean="0">
                <a:latin typeface="Lucida Sans Unicode" pitchFamily="34" charset="0"/>
              </a:rPr>
              <a:t>AzECOLAB</a:t>
            </a:r>
            <a:r>
              <a:rPr lang="en-GB" sz="1000" b="1" dirty="0" smtClean="0">
                <a:latin typeface="Lucida Sans Unicode" pitchFamily="34" charset="0"/>
              </a:rPr>
              <a:t> and  from the EU partners of the project.</a:t>
            </a:r>
          </a:p>
          <a:p>
            <a:pPr eaLnBrk="0" hangingPunct="0">
              <a:buFontTx/>
              <a:buChar char="•"/>
            </a:pPr>
            <a:r>
              <a:rPr lang="en-GB" sz="1000" b="1" dirty="0" smtClean="0">
                <a:latin typeface="Lucida Sans Unicode" pitchFamily="34" charset="0"/>
              </a:rPr>
              <a:t>The training activity will last from September 2014 until mid June 2015 and will consist of three months of front end lectures and 3 months of training activities at a laboratory of one of the three EU university partners: Sapienza University  of Rome , University Paris 13, University of </a:t>
            </a:r>
            <a:r>
              <a:rPr lang="en-GB" sz="1000" b="1" dirty="0" err="1" smtClean="0">
                <a:latin typeface="Lucida Sans Unicode" pitchFamily="34" charset="0"/>
              </a:rPr>
              <a:t>Patras</a:t>
            </a:r>
            <a:r>
              <a:rPr lang="en-GB" sz="1000" b="1" dirty="0" smtClean="0">
                <a:latin typeface="Lucida Sans Unicode" pitchFamily="34" charset="0"/>
              </a:rPr>
              <a:t>.</a:t>
            </a:r>
          </a:p>
          <a:p>
            <a:pPr eaLnBrk="0" hangingPunct="0">
              <a:buFontTx/>
              <a:buChar char="•"/>
            </a:pPr>
            <a:r>
              <a:rPr lang="en-GB" sz="1000" b="1" dirty="0" smtClean="0">
                <a:latin typeface="Lucida Sans Unicode" pitchFamily="34" charset="0"/>
              </a:rPr>
              <a:t>At the end of the training a thesis will be discussed in front of an International committee on June 2015.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The official language of the course is English</a:t>
            </a:r>
            <a:r>
              <a:rPr lang="en-GB" sz="1000" b="1" dirty="0" smtClean="0">
                <a:latin typeface="Lucida Sans Unicode" pitchFamily="34" charset="0"/>
              </a:rPr>
              <a:t>.</a:t>
            </a:r>
          </a:p>
          <a:p>
            <a:pPr eaLnBrk="0" hangingPunct="0">
              <a:buFontTx/>
              <a:buChar char="•"/>
            </a:pP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Eligible candidates from </a:t>
            </a:r>
            <a:r>
              <a:rPr lang="en-GB" sz="1000" b="1" dirty="0" smtClean="0">
                <a:latin typeface="Lucida Sans Unicode" pitchFamily="34" charset="0"/>
              </a:rPr>
              <a:t>Azerbaijan should </a:t>
            </a:r>
            <a:r>
              <a:rPr lang="en-GB" sz="1000" b="1" dirty="0">
                <a:latin typeface="Lucida Sans Unicode" pitchFamily="34" charset="0"/>
              </a:rPr>
              <a:t>be </a:t>
            </a:r>
            <a:r>
              <a:rPr lang="en-GB" sz="1000" b="1" dirty="0" smtClean="0">
                <a:latin typeface="Lucida Sans Unicode" pitchFamily="34" charset="0"/>
              </a:rPr>
              <a:t>6 years graduated in Ecology Engineering or equivalent  degrees.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The total maximum number of students is </a:t>
            </a:r>
            <a:r>
              <a:rPr lang="en-GB" sz="1000" b="1" dirty="0" smtClean="0">
                <a:latin typeface="Lucida Sans Unicode" pitchFamily="34" charset="0"/>
              </a:rPr>
              <a:t>12  (4 from each AZ university partner of the project).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Selection of candidates will be based on Scientific </a:t>
            </a:r>
            <a:r>
              <a:rPr lang="en-GB" sz="1000" b="1" dirty="0" smtClean="0">
                <a:latin typeface="Lucida Sans Unicode" pitchFamily="34" charset="0"/>
              </a:rPr>
              <a:t>Curriculum, age of graduation  and an achieved certification in the English language.</a:t>
            </a:r>
          </a:p>
          <a:p>
            <a:pPr eaLnBrk="0" hangingPunct="0">
              <a:buFontTx/>
              <a:buChar char="•"/>
            </a:pPr>
            <a:r>
              <a:rPr lang="en-GB" sz="1000" b="1" dirty="0" smtClean="0">
                <a:latin typeface="Lucida Sans Unicode" pitchFamily="34" charset="0"/>
              </a:rPr>
              <a:t>During the first  four weeks of September the students will be invited to attend an intensive course in the English language.</a:t>
            </a:r>
          </a:p>
          <a:p>
            <a:pPr eaLnBrk="0" hangingPunct="0">
              <a:buFontTx/>
              <a:buChar char="•"/>
            </a:pP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FINANCIAL SUPPORT: </a:t>
            </a:r>
            <a:r>
              <a:rPr lang="en-GB" sz="1000" b="1" dirty="0" smtClean="0">
                <a:latin typeface="Lucida Sans Unicode" pitchFamily="34" charset="0"/>
              </a:rPr>
              <a:t> The EU project will pay the cost of the travelling and will assign  4.500 Euro to each student to cover  the cost of subsistence  for  the three months abroad.</a:t>
            </a:r>
          </a:p>
          <a:p>
            <a:pPr eaLnBrk="0" hangingPunct="0">
              <a:buFontTx/>
              <a:buChar char="•"/>
            </a:pP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DEADLINES:</a:t>
            </a:r>
          </a:p>
          <a:p>
            <a:pPr eaLnBrk="0" hangingPunct="0">
              <a:buFontTx/>
              <a:buChar char="•"/>
            </a:pPr>
            <a:r>
              <a:rPr lang="en-GB" sz="1000" b="1" dirty="0">
                <a:solidFill>
                  <a:srgbClr val="EC0000"/>
                </a:solidFill>
                <a:latin typeface="Lucida Sans Unicode" pitchFamily="34" charset="0"/>
              </a:rPr>
              <a:t>Application </a:t>
            </a:r>
            <a:r>
              <a:rPr lang="en-GB" sz="1000" b="1" dirty="0" smtClean="0">
                <a:solidFill>
                  <a:srgbClr val="EC0000"/>
                </a:solidFill>
                <a:latin typeface="Lucida Sans Unicode" pitchFamily="34" charset="0"/>
              </a:rPr>
              <a:t>from June 16 until  July 15, 2014</a:t>
            </a:r>
            <a:r>
              <a:rPr lang="en-GB" sz="1000" b="1" dirty="0" smtClean="0">
                <a:latin typeface="Lucida Sans Unicode" pitchFamily="34" charset="0"/>
              </a:rPr>
              <a:t>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Formal official enrolment by </a:t>
            </a:r>
            <a:r>
              <a:rPr lang="en-GB" sz="1000" b="1" dirty="0" smtClean="0">
                <a:latin typeface="Lucida Sans Unicode" pitchFamily="34" charset="0"/>
              </a:rPr>
              <a:t>September 1, 2014.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 smtClean="0">
                <a:latin typeface="Lucida Sans Unicode" pitchFamily="34" charset="0"/>
              </a:rPr>
              <a:t>Expected start </a:t>
            </a:r>
            <a:r>
              <a:rPr lang="en-GB" sz="1000" b="1" dirty="0">
                <a:latin typeface="Lucida Sans Unicode" pitchFamily="34" charset="0"/>
              </a:rPr>
              <a:t>of </a:t>
            </a:r>
            <a:r>
              <a:rPr lang="en-GB" sz="1000" b="1" dirty="0" smtClean="0">
                <a:latin typeface="Lucida Sans Unicode" pitchFamily="34" charset="0"/>
              </a:rPr>
              <a:t>training: September  29, 2014.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sz="1000" b="1" dirty="0">
                <a:latin typeface="Lucida Sans Unicode" pitchFamily="34" charset="0"/>
              </a:rPr>
              <a:t>End of </a:t>
            </a:r>
            <a:r>
              <a:rPr lang="en-GB" sz="1000" b="1" dirty="0" smtClean="0">
                <a:latin typeface="Lucida Sans Unicode" pitchFamily="34" charset="0"/>
              </a:rPr>
              <a:t>training</a:t>
            </a:r>
            <a:r>
              <a:rPr lang="en-GB" sz="1000" b="1" dirty="0">
                <a:latin typeface="Lucida Sans Unicode" pitchFamily="34" charset="0"/>
              </a:rPr>
              <a:t>: </a:t>
            </a:r>
            <a:r>
              <a:rPr lang="en-GB" sz="1000" b="1" dirty="0" smtClean="0">
                <a:latin typeface="Lucida Sans Unicode" pitchFamily="34" charset="0"/>
              </a:rPr>
              <a:t>June, 2015. </a:t>
            </a:r>
            <a:endParaRPr lang="en-GB" sz="1000" b="1" dirty="0">
              <a:latin typeface="Lucida Sans Unicode" pitchFamily="34" charset="0"/>
            </a:endParaRPr>
          </a:p>
          <a:p>
            <a:pPr eaLnBrk="0" hangingPunct="0">
              <a:buFontTx/>
              <a:buChar char="•"/>
            </a:pPr>
            <a:endParaRPr lang="en-GB" sz="900" b="1" dirty="0">
              <a:latin typeface="Lucida Sans Unicode" pitchFamily="34" charset="0"/>
            </a:endParaRPr>
          </a:p>
          <a:p>
            <a:pPr eaLnBrk="0" hangingPunct="0"/>
            <a:endParaRPr lang="en-GB" sz="900" b="1" dirty="0">
              <a:latin typeface="Lucida Sans Unicode" pitchFamily="34" charset="0"/>
            </a:endParaRPr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-214338" y="8408968"/>
            <a:ext cx="6858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1000" b="1" dirty="0"/>
          </a:p>
          <a:p>
            <a:pPr algn="ctr"/>
            <a:r>
              <a:rPr lang="en-US" sz="1200" b="1" dirty="0"/>
              <a:t>To obtain more information</a:t>
            </a:r>
            <a:r>
              <a:rPr lang="en-US" sz="1000" b="1" dirty="0"/>
              <a:t> visit the web site of the </a:t>
            </a:r>
            <a:r>
              <a:rPr lang="en-US" sz="1000" b="1" dirty="0" smtClean="0"/>
              <a:t>TEMPUS project ECONANO</a:t>
            </a:r>
            <a:endParaRPr lang="it-IT" sz="1000" b="1" dirty="0">
              <a:latin typeface="Times New Roman" pitchFamily="18" charset="0"/>
            </a:endParaRPr>
          </a:p>
          <a:p>
            <a:pPr algn="ctr"/>
            <a:r>
              <a:rPr lang="it-IT" sz="1000" b="1" u="sng" dirty="0" smtClean="0">
                <a:solidFill>
                  <a:srgbClr val="00B0F0"/>
                </a:solidFill>
                <a:cs typeface="Arial" charset="0"/>
              </a:rPr>
              <a:t>http://www.tempuseconano.eu/</a:t>
            </a:r>
            <a:endParaRPr lang="en-US" sz="1000" b="1" dirty="0"/>
          </a:p>
          <a:p>
            <a:pPr algn="ctr"/>
            <a:r>
              <a:rPr lang="en-US" sz="1000" b="1" dirty="0"/>
              <a:t>or contact directly </a:t>
            </a:r>
          </a:p>
          <a:p>
            <a:pPr algn="ctr"/>
            <a:r>
              <a:rPr lang="en-US" sz="1000" b="1" dirty="0" smtClean="0"/>
              <a:t>Prof. </a:t>
            </a:r>
            <a:r>
              <a:rPr lang="it-IT" sz="1000" b="1" dirty="0" err="1" smtClean="0"/>
              <a:t>Maxammadali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Ramazanov</a:t>
            </a:r>
            <a:r>
              <a:rPr lang="it-IT" sz="1000" b="1" dirty="0" smtClean="0"/>
              <a:t>, e-mail </a:t>
            </a:r>
            <a:r>
              <a:rPr lang="it-IT" sz="1000" dirty="0" smtClean="0"/>
              <a:t>mamed_r50@mail.ru</a:t>
            </a:r>
            <a:endParaRPr lang="en-US" sz="1000" b="1" dirty="0">
              <a:solidFill>
                <a:schemeClr val="hlink"/>
              </a:solidFill>
            </a:endParaRPr>
          </a:p>
          <a:p>
            <a:pPr algn="ctr"/>
            <a:endParaRPr lang="en-US" sz="1000" b="1" dirty="0">
              <a:solidFill>
                <a:schemeClr val="hlink"/>
              </a:solidFill>
            </a:endParaRPr>
          </a:p>
          <a:p>
            <a:endParaRPr lang="en-US" sz="1000" b="1" dirty="0"/>
          </a:p>
          <a:p>
            <a:pPr algn="ctr"/>
            <a:endParaRPr lang="en-US" sz="1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584848"/>
            <a:ext cx="28956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404664" y="2000672"/>
            <a:ext cx="61206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100" dirty="0" smtClean="0">
                <a:latin typeface="Lucida Sans Unicode" pitchFamily="34" charset="0"/>
                <a:cs typeface="Lucida Sans Unicode" pitchFamily="34" charset="0"/>
              </a:rPr>
              <a:t>The  European TEMPUS project ECONANO aims at the modernization of curricula on nanotechnology based Ecology Engineering (EE) in higher education system of Azerbaijan. </a:t>
            </a:r>
            <a:r>
              <a:rPr lang="en-GB" sz="1100" dirty="0" smtClean="0">
                <a:latin typeface="Lucida Sans Unicode" pitchFamily="34" charset="0"/>
                <a:cs typeface="Lucida Sans Unicode" pitchFamily="34" charset="0"/>
              </a:rPr>
              <a:t>The Advanced Course on Ecological Engineering-ACEE is organized in the framework of this project using a  “Learning by doing” innovative training approach.</a:t>
            </a:r>
          </a:p>
          <a:p>
            <a:endParaRPr lang="en-US" sz="1100" dirty="0" smtClean="0"/>
          </a:p>
        </p:txBody>
      </p:sp>
      <p:pic>
        <p:nvPicPr>
          <p:cNvPr id="9" name="Immagin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128464"/>
            <a:ext cx="1224136" cy="648072"/>
          </a:xfrm>
          <a:prstGeom prst="rect">
            <a:avLst/>
          </a:prstGeom>
        </p:spPr>
      </p:pic>
      <p:pic>
        <p:nvPicPr>
          <p:cNvPr id="10" name="Immagine 9" descr="http://eacea.ec.europa.eu/about/logos/eu_flag_programme/Tempus/eu_flag_tempu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9160" y="128464"/>
            <a:ext cx="13874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1988840" y="704528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Call for competition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348880" y="12846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ECONANO</a:t>
            </a:r>
          </a:p>
          <a:p>
            <a:pPr algn="ctr"/>
            <a:r>
              <a:rPr lang="it-IT" b="1" dirty="0" smtClean="0">
                <a:solidFill>
                  <a:srgbClr val="C00000"/>
                </a:solidFill>
              </a:rPr>
              <a:t>PROJECT</a:t>
            </a:r>
            <a:endParaRPr lang="it-IT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362</Words>
  <Application>Microsoft Office PowerPoint</Application>
  <PresentationFormat>Лист A4 (210x297 мм)</PresentationFormat>
  <Paragraphs>30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Struttura predefinita</vt:lpstr>
      <vt:lpstr>Презентация PowerPoint</vt:lpstr>
    </vt:vector>
  </TitlesOfParts>
  <Company>Basell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sorghi</dc:creator>
  <cp:lastModifiedBy>User</cp:lastModifiedBy>
  <cp:revision>54</cp:revision>
  <cp:lastPrinted>2014-06-13T05:50:44Z</cp:lastPrinted>
  <dcterms:created xsi:type="dcterms:W3CDTF">2006-03-29T13:34:38Z</dcterms:created>
  <dcterms:modified xsi:type="dcterms:W3CDTF">2014-06-13T05:59:20Z</dcterms:modified>
</cp:coreProperties>
</file>